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71" r:id="rId2"/>
    <p:sldId id="256" r:id="rId3"/>
    <p:sldId id="45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453" r:id="rId18"/>
    <p:sldId id="452" r:id="rId19"/>
    <p:sldId id="27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BBP20UL6eTxSa6kpdd0rv91BX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59" autoAdjust="0"/>
  </p:normalViewPr>
  <p:slideViewPr>
    <p:cSldViewPr>
      <p:cViewPr varScale="1">
        <p:scale>
          <a:sx n="65" d="100"/>
          <a:sy n="65" d="100"/>
        </p:scale>
        <p:origin x="13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Merit badge pamphlets are available for free download at: https://www.scouting.org/skills/merit-badges/all/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archive contains all the presentations and resources from past roundtables.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0ACE0C27-A3B8-C33E-6359-B4669C2E8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>
            <a:extLst>
              <a:ext uri="{FF2B5EF4-FFF2-40B4-BE49-F238E27FC236}">
                <a16:creationId xmlns:a16="http://schemas.microsoft.com/office/drawing/2014/main" id="{3C6AA978-E885-4282-36A5-8C11605297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:notes">
            <a:extLst>
              <a:ext uri="{FF2B5EF4-FFF2-40B4-BE49-F238E27FC236}">
                <a16:creationId xmlns:a16="http://schemas.microsoft.com/office/drawing/2014/main" id="{5367DD5A-650D-D731-FBBC-366DD4A98E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14:notes">
            <a:extLst>
              <a:ext uri="{FF2B5EF4-FFF2-40B4-BE49-F238E27FC236}">
                <a16:creationId xmlns:a16="http://schemas.microsoft.com/office/drawing/2014/main" id="{B5645E1E-4CF3-CA12-F999-83C803A25A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archive contains recordings of presentations and resources from past Outdoor Ethics and Conservation Conferences</a:t>
            </a:r>
          </a:p>
        </p:txBody>
      </p:sp>
    </p:spTree>
    <p:extLst>
      <p:ext uri="{BB962C8B-B14F-4D97-AF65-F5344CB8AC3E}">
        <p14:creationId xmlns:p14="http://schemas.microsoft.com/office/powerpoint/2010/main" val="2221519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15C8898-7746-32A4-6C37-86500E1E821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720138"/>
            <a:ext cx="297180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F4E13219-A3B5-4F73-81D2-8EE71238BC1F}" type="slidenum">
              <a:rPr lang="en-US" altLang="en-US" sz="2300" b="1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2300" b="1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3FFA454-2738-E950-3322-1396ABEAF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37C24C5-0B39-B2A7-8CE2-1D8558AF5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600" dirty="0"/>
              <a:t>Describe the objectives.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Table display of these resources to accompany this presentation works well.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Remind participants that as instructors, they have a responsibility to use the most current and correct information. Using primary sources from Scouting, Leave No Trace, or other Level 2 course providers (ATC, etc.) is essential.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Shaded handbooks are no longer available for purchase.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>
            <a:spLocks noGrp="1"/>
          </p:cNvSpPr>
          <p:nvPr>
            <p:ph type="ctrTitle" hasCustomPrompt="1"/>
          </p:nvPr>
        </p:nvSpPr>
        <p:spPr>
          <a:xfrm>
            <a:off x="1409700" y="3771899"/>
            <a:ext cx="9372600" cy="93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6000"/>
              <a:buFont typeface="Calibri"/>
              <a:buNone/>
              <a:defRPr sz="6000" kern="1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 Click to edit Master title style</a:t>
            </a:r>
            <a:endParaRPr dirty="0"/>
          </a:p>
        </p:txBody>
      </p:sp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94922383-205D-76A9-869F-589C13E367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49A0B878-04F4-7BFA-F771-ADF483E58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65150"/>
            <a:ext cx="31718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D6C19FE-CFE0-CFEF-2ED4-17E66A428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4800600"/>
            <a:ext cx="93726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800"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7E7792DC-3116-1C5A-F89C-B5225BA291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4F487A3B-CDF5-2C48-1752-BC197944F5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BC67664D-9D3F-16F6-C58F-616EF6838D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CA6CE59F-A42B-99C4-2B2D-0E7BFA075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D1DCCEC9-CA97-0064-E0F7-25748B83A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65150"/>
            <a:ext cx="31718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C7CCCEDE-549E-C655-8748-363DE9E07A5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E9C6-4EF2-4991-BD77-43D3D7C97A3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5385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800"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8C40E621-38DD-2F4C-8637-1A4C897181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493E4ABC-F41D-C4CE-D0B0-6FAD02ECBD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800"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62217040-BB45-BF92-8545-5EAD826096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ACF90B7A-52FC-7F32-D6B3-F1325BED7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6000"/>
              <a:buFont typeface="Calibri"/>
              <a:buNone/>
              <a:defRPr sz="6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DAF402D8-A4A8-1DA7-6D1F-CEDA3589A0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7401394E-963C-117F-FBAC-1DFD3E7701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7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800"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6DA094CA-C696-18D6-A5AB-F732839491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75084469-7F5A-00EB-C046-5D5EF4BAF1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800"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BA847A02-3AF2-1FCE-C2CF-BE13D3414F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6B3FDF09-3C45-AAB8-8E4B-BBB7A4ACF0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5C7EABBC-C2BC-7CF5-A96E-804F4466BF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8E4F3E9E-43D8-C828-E0C7-C5FE2CFF85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65150"/>
            <a:ext cx="31718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638300" y="457200"/>
            <a:ext cx="31337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Calibri"/>
              <a:buNone/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89CF6893-8530-291C-8674-EE6CD91477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492A6AE6-7B44-4D18-2740-4770706D5E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1638300" y="457200"/>
            <a:ext cx="31337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Calibri"/>
              <a:buNone/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4F94CE8E-0A02-7ECD-2F7B-E55356E88A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" y="12700"/>
            <a:ext cx="12166600" cy="303213"/>
          </a:xfrm>
          <a:prstGeom prst="rect">
            <a:avLst/>
          </a:prstGeom>
          <a:solidFill>
            <a:srgbClr val="006633"/>
          </a:solidFill>
          <a:ln w="9525">
            <a:solidFill>
              <a:srgbClr val="006633"/>
            </a:solidFill>
            <a:miter lim="800000"/>
            <a:headEnd/>
            <a:tailEnd/>
          </a:ln>
        </p:spPr>
        <p:txBody>
          <a:bodyPr lIns="45718" tIns="45718" rIns="45718" bIns="45718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latin typeface="Calibri Light" panose="020F03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79041170-C505-2146-E544-F35340FBD9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1325"/>
            <a:ext cx="12668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8">
            <a:extLst>
              <a:ext uri="{FF2B5EF4-FFF2-40B4-BE49-F238E27FC236}">
                <a16:creationId xmlns:a16="http://schemas.microsoft.com/office/drawing/2014/main" id="{DA690F33-2E14-024F-5987-A94050987A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05938B98-00BB-80B2-0573-649DAED24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8475"/>
            <a:ext cx="12192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1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youtube.com/channel/UCGrfgK4KkmmQIMAY0CozY_w" TargetMode="External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nt.mp4" TargetMode="External"/><Relationship Id="rId5" Type="http://schemas.openxmlformats.org/officeDocument/2006/relationships/hyperlink" Target="https://www.youtube.com/watch?v=rO7V3UayreE&amp;list=PLuekIhaoBuWZ0c4R2jd3RE4PgjDwg9NOp" TargetMode="External"/><Relationship Id="rId4" Type="http://schemas.openxmlformats.org/officeDocument/2006/relationships/hyperlink" Target="https://www.youtube.com/watch?v=jXO1uY0Mvm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://www.scouting.org/filestore/pdf/21-117.pdf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uting.org/filestore/pdf/21-117.pdf" TargetMode="External"/><Relationship Id="rId5" Type="http://schemas.openxmlformats.org/officeDocument/2006/relationships/image" Target="../media/image34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outdoorethics-bsa.org/files/BSA%20Leave%20No%20Trace%20101%20Course%20Guide.pdf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outdoorethics-bsa.org/files/BSA%20LNT%20Trainer%20Course%20Manual.pdf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org/outdoor-programs/outdoor-ethic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scouting-oec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scouting-oec.org/contac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uting-oec.org/roundtab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-oec.org/resources/moreResources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outing-oec.org/calendar" TargetMode="External"/><Relationship Id="rId4" Type="http://schemas.openxmlformats.org/officeDocument/2006/relationships/hyperlink" Target="https://scouting-oec.org/resource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n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outing-oec.org/ne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org/outdoor-programs/outdoor-ethi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outing.org/outdoor-programs/outdoor-ethics/resource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nt.org/training/PDFs/NA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nt.org/training/PDFs/Group%20Use%20Brochure.pdf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lnt.org/?_gl=1*1jpsjze*_gcl_aw*R0NMLjE3MjkwOTE3MjYuQ2owS0NRand5TDI0QmhDdEFSSXNBTG8wZlNESXBDUmx4MG9KSnBzLWhsNzE3LU9jOEhkV3lrd3hSekh3Z3Fka3JWYXZlZjQ5cmhnLWlEQWFBbU93RUFMd193Y0I.*_gcl_au*MTg4MDg5ODAxMy4xNzI3MDUxMTU0*_ga*MjEzMDE2MTYyMC4xNzI3MDUxMTU0*_ga_85YJLE292P*MTczMDQ4OTQ4Ni4xMS4xLjE3MzA0OTA1MjkuNjAuMC41NjAxMzU2ODI.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couting America…">
            <a:extLst>
              <a:ext uri="{FF2B5EF4-FFF2-40B4-BE49-F238E27FC236}">
                <a16:creationId xmlns:a16="http://schemas.microsoft.com/office/drawing/2014/main" id="{9755AAD2-7A95-EF5C-BA16-C2FDC85494AD}"/>
              </a:ext>
            </a:extLst>
          </p:cNvPr>
          <p:cNvSpPr txBox="1"/>
          <p:nvPr/>
        </p:nvSpPr>
        <p:spPr>
          <a:xfrm>
            <a:off x="533400" y="3997325"/>
            <a:ext cx="11125200" cy="1408113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normAutofit/>
          </a:bodyPr>
          <a:lstStyle/>
          <a:p>
            <a:pPr algn="ctr" defTabSz="905255">
              <a:lnSpc>
                <a:spcPct val="90000"/>
              </a:lnSpc>
              <a:defRPr sz="4554" b="1">
                <a:solidFill>
                  <a:srgbClr val="20381C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4554" b="1" dirty="0">
                <a:solidFill>
                  <a:srgbClr val="20381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Helvetica"/>
              </a:rPr>
              <a:t>Scouting America</a:t>
            </a:r>
          </a:p>
          <a:p>
            <a:pPr algn="ctr" defTabSz="905255">
              <a:lnSpc>
                <a:spcPct val="90000"/>
              </a:lnSpc>
              <a:defRPr sz="4554" b="1">
                <a:solidFill>
                  <a:srgbClr val="20381C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4554" b="1" dirty="0">
                <a:solidFill>
                  <a:srgbClr val="20381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Helvetica"/>
              </a:rPr>
              <a:t>Leave No Trace Instructor Course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385623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Video</a:t>
            </a:r>
            <a:endParaRPr sz="2400" b="1" i="0" u="none" strike="noStrike" cap="none" dirty="0">
              <a:solidFill>
                <a:srgbClr val="385623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Leave No Trace Center YouTube Channel</a:t>
            </a:r>
            <a:endParaRPr sz="2400" b="0" i="0" u="none" strike="noStrike" cap="none" dirty="0">
              <a:solidFill>
                <a:schemeClr val="dk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385623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  <a:hlinkClick r:id="rId4"/>
              </a:rPr>
              <a:t>National Park Service Leave No Trace DVD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385623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Appalachian Trail Conservancy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“</a:t>
            </a:r>
            <a:r>
              <a:rPr lang="en-US" sz="2400" b="0" i="1" u="sng" strike="noStrike" cap="none" dirty="0">
                <a:solidFill>
                  <a:schemeClr val="dk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Don’t be That Guy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”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pic>
        <p:nvPicPr>
          <p:cNvPr id="165" name="Google Shape;165;p8" descr="Nps_dvd_small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28407" y="1457179"/>
            <a:ext cx="1891250" cy="266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Leave No Trace</a:t>
            </a:r>
            <a:endParaRPr b="1" dirty="0"/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8">
            <a:alphaModFix/>
          </a:blip>
          <a:srcRect l="5613" t="12307" r="41132" b="13943"/>
          <a:stretch/>
        </p:blipFill>
        <p:spPr>
          <a:xfrm>
            <a:off x="6161648" y="3609535"/>
            <a:ext cx="2739513" cy="213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Printed Material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Training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Scouting.org and Scouting-OEC.org/resources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Outdoor Ethics Awareness Award Brochures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Networking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Virtual Roundtables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5" name="Google Shape;175;p9" descr="Image result for bsa field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0847" y="1481797"/>
            <a:ext cx="1947863" cy="194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l="34480" t="19859" r="35470" b="11426"/>
          <a:stretch/>
        </p:blipFill>
        <p:spPr>
          <a:xfrm>
            <a:off x="8153400" y="3771900"/>
            <a:ext cx="1489075" cy="191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82200" y="3771900"/>
            <a:ext cx="1414462" cy="18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Scouting America</a:t>
            </a:r>
            <a:endParaRPr b="1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B5787FA4-66FE-098C-E936-181BB73D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485900"/>
            <a:ext cx="182067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012FE44-9219-36BF-344E-CBC6AEFA0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85900"/>
            <a:ext cx="2389632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Printed Material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Scout Handbook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Fieldbook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Teaching Leave No Trace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(web page &amp; downloadable)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OE Award Brochures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Merit Badge pamphlets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</a:pP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9" name="Google Shape;189;p10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Scouting America</a:t>
            </a:r>
            <a:endParaRPr b="1" dirty="0"/>
          </a:p>
        </p:txBody>
      </p:sp>
      <p:pic>
        <p:nvPicPr>
          <p:cNvPr id="190" name="Google Shape;190;p10" descr="Image result for bsa fieldb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4900" y="14859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 descr="Image result for backpacking merit badge pamphl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0700" y="4000500"/>
            <a:ext cx="1143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4700" y="4000500"/>
            <a:ext cx="13716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10515600" cy="416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Scouting America Training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Outdoor Ethics Orientation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Leave No Trace Basics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Leave No Trace Level 1 Instructor Course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Leave No Trace Level 2 Instructor Course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Implementing Outdoor Ethics in your Unit, District, and Council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Leader Specific training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Basic Adult Leader Outdoor Orientation (BALOO)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Introduction to Outdoor Leader Skills (IOLS)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Wood Badge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3" name="Google Shape;203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4899" t="11428" r="22891" b="1298"/>
          <a:stretch/>
        </p:blipFill>
        <p:spPr>
          <a:xfrm>
            <a:off x="9601200" y="1600200"/>
            <a:ext cx="1533525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Scouting America</a:t>
            </a:r>
            <a:endParaRPr b="1" dirty="0"/>
          </a:p>
        </p:txBody>
      </p:sp>
      <p:pic>
        <p:nvPicPr>
          <p:cNvPr id="205" name="Google Shape;205;p1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30000" t="10390" r="28751" b="259"/>
          <a:stretch/>
        </p:blipFill>
        <p:spPr>
          <a:xfrm>
            <a:off x="9829800" y="1828800"/>
            <a:ext cx="15208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7">
            <a:alphaModFix/>
          </a:blip>
          <a:srcRect l="34480" t="19859" r="35470" b="11426"/>
          <a:stretch/>
        </p:blipFill>
        <p:spPr>
          <a:xfrm>
            <a:off x="7924800" y="1600200"/>
            <a:ext cx="1489075" cy="191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E07877-5AE2-C2FA-B091-AC49B23FD08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96500" y="2076994"/>
            <a:ext cx="1519646" cy="1970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9">
            <a:alphaModFix/>
          </a:blip>
          <a:srcRect l="34764" t="19356" r="35896" b="12685"/>
          <a:stretch/>
        </p:blipFill>
        <p:spPr>
          <a:xfrm>
            <a:off x="10403681" y="3716337"/>
            <a:ext cx="1462088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Scouting America Websites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Scouting.org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Arial"/>
              <a:buNone/>
            </a:pPr>
            <a:r>
              <a:rPr lang="en-US" sz="1800" u="sng" dirty="0">
                <a:solidFill>
                  <a:schemeClr val="hlink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https://www.scouting.org/outdoor-programs/outdoor-ethics/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Scouting.org Outdoor Ethics Resources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en-US" sz="1800" u="sng" dirty="0">
                <a:solidFill>
                  <a:schemeClr val="hlink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https://www.scouting.org/outdoor-programs/outdoor-ethics/resources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Outdoor Ethics Resources 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Arial"/>
              <a:buNone/>
            </a:pPr>
            <a:r>
              <a:rPr lang="en-US" sz="1800" u="sng" dirty="0">
                <a:solidFill>
                  <a:schemeClr val="hlink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http://Scouting-OEC.org/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Scouting America</a:t>
            </a:r>
            <a:endParaRPr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E097452-9F78-BB2E-E1B2-9E2362BA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657600"/>
            <a:ext cx="2171700" cy="20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E17B0F-345D-EDE3-C622-8E4BFDD63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700" y="1714500"/>
            <a:ext cx="4772681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3EB18-71DF-382E-4D2B-4D8C4F403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832" y="1371600"/>
            <a:ext cx="4337934" cy="2400300"/>
          </a:xfrm>
          <a:prstGeom prst="rect">
            <a:avLst/>
          </a:prstGeom>
        </p:spPr>
      </p:pic>
      <p:sp>
        <p:nvSpPr>
          <p:cNvPr id="224" name="Google Shape;224;p13"/>
          <p:cNvSpPr txBox="1">
            <a:spLocks noGrp="1"/>
          </p:cNvSpPr>
          <p:nvPr>
            <p:ph type="body" idx="1"/>
          </p:nvPr>
        </p:nvSpPr>
        <p:spPr>
          <a:xfrm>
            <a:off x="838200" y="1828799"/>
            <a:ext cx="6972300" cy="434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37333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Networking</a:t>
            </a:r>
            <a:endParaRPr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32000"/>
              <a:buFont typeface="Arial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Social Media</a:t>
            </a:r>
            <a:endParaRPr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3098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Scouting America’s Outdoor Ethics and Conservation Facebook Page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3098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OE&amp;C YouTube page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32000"/>
              <a:buFont typeface="Arial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OE Contacts in Councils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3098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Council Outdoor Ethics Advocate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3098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Level 2 Instructors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endParaRPr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endParaRPr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endParaRPr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endParaRPr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endParaRPr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Scouting America</a:t>
            </a: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0A9A6-8F8C-8A32-951C-D129F3276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3771900"/>
            <a:ext cx="3028749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8CCF8-C6A6-B880-BB1E-27AEFF92D2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49"/>
          <a:stretch/>
        </p:blipFill>
        <p:spPr>
          <a:xfrm>
            <a:off x="6491316" y="1600201"/>
            <a:ext cx="4862484" cy="3428999"/>
          </a:xfrm>
          <a:prstGeom prst="rect">
            <a:avLst/>
          </a:prstGeom>
        </p:spPr>
      </p:pic>
      <p:sp>
        <p:nvSpPr>
          <p:cNvPr id="232" name="Google Shape;23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Virtual Roundtables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Held Monthly via Zoom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Topics have included: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Interpretation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Conservation at High Adventure Bases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Understanding Land Management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Using Meals for Hands on Learning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Land Ethic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Women: Doing outside what we do inside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Info/Register/Archive at </a:t>
            </a:r>
            <a:r>
              <a:rPr lang="en-US" sz="2400" u="sng" dirty="0">
                <a:solidFill>
                  <a:schemeClr val="hlink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Scouting-OEC.org/roundtable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Scouting America</a:t>
            </a:r>
            <a:endParaRPr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>
          <a:extLst>
            <a:ext uri="{FF2B5EF4-FFF2-40B4-BE49-F238E27FC236}">
              <a16:creationId xmlns:a16="http://schemas.microsoft.com/office/drawing/2014/main" id="{896F70F0-AD37-B75D-89C2-60D6B81A6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>
            <a:extLst>
              <a:ext uri="{FF2B5EF4-FFF2-40B4-BE49-F238E27FC236}">
                <a16:creationId xmlns:a16="http://schemas.microsoft.com/office/drawing/2014/main" id="{CFB56EE5-1C15-860E-0649-AF560B492D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Past Outdoor Ethics &amp; Conservation Conference Archive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Scouting-OEC.org/resources/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moreResources.php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OE Training Resources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Scouting-OEC.org/resources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indent="-457200">
              <a:spcBef>
                <a:spcPts val="0"/>
              </a:spcBef>
              <a:buSzPts val="2800"/>
            </a:pP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Calendar of OE Training Events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Scouting-OEC.org/calendar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 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indent="-457200">
              <a:spcBef>
                <a:spcPts val="0"/>
              </a:spcBef>
              <a:buSzPts val="2800"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3" name="Google Shape;233;p14">
            <a:extLst>
              <a:ext uri="{FF2B5EF4-FFF2-40B4-BE49-F238E27FC236}">
                <a16:creationId xmlns:a16="http://schemas.microsoft.com/office/drawing/2014/main" id="{D8700A8E-49F1-E788-5DE6-40D68B9B1E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Scouting America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643916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12AE2-B0FC-BA14-AB94-38D3F2C45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couting America…">
            <a:extLst>
              <a:ext uri="{FF2B5EF4-FFF2-40B4-BE49-F238E27FC236}">
                <a16:creationId xmlns:a16="http://schemas.microsoft.com/office/drawing/2014/main" id="{587B9EE2-4E6E-70DF-DBA0-B896DCF5DD88}"/>
              </a:ext>
            </a:extLst>
          </p:cNvPr>
          <p:cNvSpPr txBox="1"/>
          <p:nvPr/>
        </p:nvSpPr>
        <p:spPr>
          <a:xfrm>
            <a:off x="533400" y="3997325"/>
            <a:ext cx="11125200" cy="1408113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normAutofit/>
          </a:bodyPr>
          <a:lstStyle/>
          <a:p>
            <a:pPr algn="ctr" defTabSz="905255">
              <a:lnSpc>
                <a:spcPct val="90000"/>
              </a:lnSpc>
              <a:defRPr sz="4554" b="1">
                <a:solidFill>
                  <a:srgbClr val="20381C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4554" b="1" dirty="0">
                <a:solidFill>
                  <a:srgbClr val="20381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Helvetica"/>
              </a:rPr>
              <a:t>Scouting America</a:t>
            </a:r>
          </a:p>
          <a:p>
            <a:pPr algn="ctr" defTabSz="905255">
              <a:lnSpc>
                <a:spcPct val="90000"/>
              </a:lnSpc>
              <a:defRPr sz="4554" b="1">
                <a:solidFill>
                  <a:srgbClr val="20381C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4554" b="1" dirty="0">
                <a:solidFill>
                  <a:srgbClr val="20381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Helvetica"/>
              </a:rPr>
              <a:t>Leave No Trace Instructor Course</a:t>
            </a:r>
          </a:p>
        </p:txBody>
      </p:sp>
    </p:spTree>
    <p:extLst>
      <p:ext uri="{BB962C8B-B14F-4D97-AF65-F5344CB8AC3E}">
        <p14:creationId xmlns:p14="http://schemas.microsoft.com/office/powerpoint/2010/main" val="272280775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>
            <a:spLocks noGrp="1"/>
          </p:cNvSpPr>
          <p:nvPr>
            <p:ph type="body" idx="1"/>
          </p:nvPr>
        </p:nvSpPr>
        <p:spPr>
          <a:xfrm>
            <a:off x="887413" y="2057400"/>
            <a:ext cx="10417200" cy="353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Prepared by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Joshua Lamothe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Revised: April 2025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None/>
            </a:pPr>
            <a:endParaRPr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Sources: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None/>
            </a:pPr>
            <a:r>
              <a:rPr lang="en-US" sz="2000" u="sng" dirty="0">
                <a:solidFill>
                  <a:schemeClr val="hlink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lnt.org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None/>
            </a:pPr>
            <a:r>
              <a:rPr lang="en-US" sz="2000" u="sng" dirty="0">
                <a:solidFill>
                  <a:schemeClr val="hlink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Scouting-OEC.org/news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FF4BF6-7A67-E676-ECF4-4395E99D7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52850"/>
            <a:ext cx="9144000" cy="933450"/>
          </a:xfrm>
        </p:spPr>
        <p:txBody>
          <a:bodyPr/>
          <a:lstStyle/>
          <a:p>
            <a:pPr>
              <a:defRPr/>
            </a:pPr>
            <a:r>
              <a:rPr lang="en-US" sz="4554" b="1" dirty="0">
                <a:solidFill>
                  <a:srgbClr val="20381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Leave No Trace Resources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026">
            <a:extLst>
              <a:ext uri="{FF2B5EF4-FFF2-40B4-BE49-F238E27FC236}">
                <a16:creationId xmlns:a16="http://schemas.microsoft.com/office/drawing/2014/main" id="{943EA797-0B06-AFEB-E36B-1ABB92D0E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457200"/>
            <a:ext cx="9136063" cy="1257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</a:p>
        </p:txBody>
      </p:sp>
      <p:sp>
        <p:nvSpPr>
          <p:cNvPr id="257027" name="Rectangle 1027">
            <a:extLst>
              <a:ext uri="{FF2B5EF4-FFF2-40B4-BE49-F238E27FC236}">
                <a16:creationId xmlns:a16="http://schemas.microsoft.com/office/drawing/2014/main" id="{5F9118B3-8197-2B5C-945D-2ECC0851FE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0188" y="1828800"/>
            <a:ext cx="8939212" cy="4572000"/>
          </a:xfrm>
        </p:spPr>
        <p:txBody>
          <a:bodyPr rtlCol="0">
            <a:normAutofit/>
          </a:bodyPr>
          <a:lstStyle/>
          <a:p>
            <a:pPr marL="114300" indent="0" defTabSz="981075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a result of this session, each participant should be able to:</a:t>
            </a:r>
          </a:p>
          <a:p>
            <a:pPr defTabSz="981075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Discuss resources available from Leave No Trace.</a:t>
            </a:r>
          </a:p>
          <a:p>
            <a:pPr defTabSz="981075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Discuss resources available from Scouting America</a:t>
            </a:r>
          </a:p>
          <a:p>
            <a:pPr defTabSz="981075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Discuss resources available on the scouting.org website.</a:t>
            </a:r>
          </a:p>
          <a:p>
            <a:pPr lvl="1" defTabSz="9810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https://www.scouting.org/outdoor-programs/outdoor-ethics/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defTabSz="9810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https://scouting.org/outdoor-programs/outdoor-ethics/resources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defTabSz="981075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Discuss resources available from outside suppliers.</a:t>
            </a:r>
          </a:p>
          <a:p>
            <a:pPr defTabSz="981075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Review “starter kit” materials supplied by course (if any).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0596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Leave No Trace 101 Online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>
              <a:buSzPts val="2400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Level 2 Instructor Handbook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Skills and Ethics Books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Brochures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PEAK Vol 2. &amp; Additional Modules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Hang Tags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Posters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Tips and Best Practices</a:t>
            </a:r>
            <a:endParaRPr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8" name="Google Shape;98;p2" descr="https://lnt.org/sites/default/files/styles/uc_product/public/Reference%20Cards%20cropped.jpg?itok=Yr_QDxm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4114800"/>
            <a:ext cx="1614488" cy="172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https://lnt.org/sites/default/files/styles/uc_product/public/Skills%20and%20Ethics%20image_0.jpg?itok=8zL3JIy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0" y="3276600"/>
            <a:ext cx="1828800" cy="183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https://lnt.org/sites/default/files/styles/uc_product_full/public/Frontcountry%20Poster.jpg?itok=s2epG1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3800" y="1371600"/>
            <a:ext cx="1641475" cy="218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https://lnt.org/sites/default/files/styles/uc_product_full/public/TC%20Packet%202.jpg?itok=g7du86AX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0200" y="4114800"/>
            <a:ext cx="23653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https://lnt.org/sites/default/files/PackContents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72600" y="1371600"/>
            <a:ext cx="2235200" cy="17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Leave No Trace</a:t>
            </a:r>
            <a:endParaRPr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4" name="Google Shape;104;p2" descr="Pg_300"/>
          <p:cNvPicPr preferRelativeResize="0"/>
          <p:nvPr/>
        </p:nvPicPr>
        <p:blipFill rotWithShape="1">
          <a:blip r:embed="rId8">
            <a:alphaModFix/>
          </a:blip>
          <a:srcRect l="13332" t="5418" r="13333" b="5418"/>
          <a:stretch/>
        </p:blipFill>
        <p:spPr>
          <a:xfrm>
            <a:off x="6438900" y="1485900"/>
            <a:ext cx="773113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Leave No Trace</a:t>
            </a:r>
            <a:endParaRPr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863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Skills &amp; Ethics Handbooks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Alaska</a:t>
            </a:r>
          </a:p>
          <a:p>
            <a:pPr lvl="0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Caving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Deserts and Canyons </a:t>
            </a:r>
            <a:endParaRPr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Fishing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Horse Use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Lakes Region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Mountain Biking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North America (</a:t>
            </a:r>
            <a:r>
              <a:rPr lang="en-US" sz="2400" u="sng" dirty="0">
                <a:solidFill>
                  <a:schemeClr val="hlink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PDF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North America – En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Español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2"/>
          </p:nvPr>
        </p:nvSpPr>
        <p:spPr>
          <a:xfrm>
            <a:off x="5295900" y="2209800"/>
            <a:ext cx="4000500" cy="396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6125" lvl="1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 startAt="10"/>
              <a:tabLst>
                <a:tab pos="746125" algn="l"/>
              </a:tabLs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Northeast Mountains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6125" lvl="1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 startAt="10"/>
              <a:tabLst>
                <a:tab pos="746125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Pacific Northwest </a:t>
            </a:r>
            <a:endParaRPr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6125" lvl="1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 startAt="10"/>
              <a:tabLst>
                <a:tab pos="746125" algn="l"/>
              </a:tabLs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Rock Climbing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6125" lvl="1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 startAt="10"/>
              <a:tabLst>
                <a:tab pos="746125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Rocky Mountains </a:t>
            </a:r>
            <a:endParaRPr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6125" lvl="1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 startAt="10"/>
              <a:tabLst>
                <a:tab pos="746125" algn="l"/>
              </a:tabLs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Sea Kayaking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6125" lvl="1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 startAt="10"/>
              <a:tabLst>
                <a:tab pos="746125" algn="l"/>
              </a:tabLs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Sierra Nevada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6125" lvl="1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 startAt="10"/>
              <a:tabLst>
                <a:tab pos="746125" algn="l"/>
              </a:tabLs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Southeast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6125" lvl="1" indent="-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+mj-lt"/>
              <a:buAutoNum type="arabicPeriod" startAt="10"/>
              <a:tabLst>
                <a:tab pos="746125" algn="l"/>
              </a:tabLs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Western River Corridors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3" name="Google Shape;113;p3" descr="S_e_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3500" y="2971800"/>
            <a:ext cx="29210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0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Pamphlets &amp; Brochures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Principles Trifold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Pocket Guide</a:t>
            </a:r>
          </a:p>
          <a:p>
            <a:pPr marL="228600" indent="-228600">
              <a:buSzPts val="2400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Frontcountry Guide Brochure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Group Use Brochure (</a:t>
            </a:r>
            <a:r>
              <a:rPr lang="en-US" sz="2400" u="sng" dirty="0">
                <a:solidFill>
                  <a:schemeClr val="hlink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PDF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>
              <a:buSzPts val="2400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Mountaineering Brochure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Ethics Reference Cards (Hang Tags)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096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endParaRPr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C5EC6E-AC2D-2F46-9AF9-1D1882CD4F92}"/>
              </a:ext>
            </a:extLst>
          </p:cNvPr>
          <p:cNvGrpSpPr/>
          <p:nvPr/>
        </p:nvGrpSpPr>
        <p:grpSpPr>
          <a:xfrm>
            <a:off x="5867400" y="1714500"/>
            <a:ext cx="2619209" cy="3054031"/>
            <a:chOff x="6210300" y="1860868"/>
            <a:chExt cx="2619209" cy="3054031"/>
          </a:xfrm>
        </p:grpSpPr>
        <p:pic>
          <p:nvPicPr>
            <p:cNvPr id="125" name="Google Shape;125;p4" descr="Image result for leave no trace mountaineering brochu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852519">
              <a:off x="7686509" y="2039668"/>
              <a:ext cx="1143000" cy="2857500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2" name="Google Shape;122;p4" descr="Fc_300"/>
            <p:cNvPicPr preferRelativeResize="0"/>
            <p:nvPr/>
          </p:nvPicPr>
          <p:blipFill rotWithShape="1">
            <a:blip r:embed="rId5">
              <a:alphaModFix/>
            </a:blip>
            <a:srcRect l="14258" t="4880" r="14258" b="4881"/>
            <a:stretch/>
          </p:blipFill>
          <p:spPr>
            <a:xfrm rot="21391109">
              <a:off x="6981808" y="1860868"/>
              <a:ext cx="1143000" cy="285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4" descr="Pg_300"/>
            <p:cNvPicPr preferRelativeResize="0"/>
            <p:nvPr/>
          </p:nvPicPr>
          <p:blipFill rotWithShape="1">
            <a:blip r:embed="rId6">
              <a:alphaModFix/>
            </a:blip>
            <a:srcRect l="14806" t="4291" r="10203" b="4291"/>
            <a:stretch/>
          </p:blipFill>
          <p:spPr>
            <a:xfrm rot="20028552">
              <a:off x="6210300" y="2057399"/>
              <a:ext cx="1143000" cy="2857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Leave No Trace</a:t>
            </a:r>
            <a:endParaRPr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21B762-C163-5067-F3E7-C3FB1BACE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759" y="2171700"/>
            <a:ext cx="3638889" cy="3519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Activity Guides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>
              <a:buSzPts val="2400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101 Ways to Teach Leave No Trace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Teaching Leave No Trace: Activity Guide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Leave No Trace Skills and Ethics Guide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PEAK Pack Vol. 2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PEAK Pack Additional Modules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Bigfoot’s Playbook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endParaRPr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Leave No Trace</a:t>
            </a:r>
            <a:endParaRPr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4" name="Google Shape;134;p5" descr="101_wa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0" y="4000500"/>
            <a:ext cx="1501775" cy="16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 descr="Peak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3771900"/>
            <a:ext cx="21717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Image result for bigfoots playboo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9100" y="3771900"/>
            <a:ext cx="1333500" cy="213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B954AD3-8B7C-C170-80E5-842D35B21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t="4638" r="13671" b="9710"/>
          <a:stretch/>
        </p:blipFill>
        <p:spPr bwMode="auto">
          <a:xfrm>
            <a:off x="9410700" y="1371600"/>
            <a:ext cx="191293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39B192-7DA5-1169-2C00-5155681CD99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835" t="8116" r="23237" b="5218"/>
          <a:stretch/>
        </p:blipFill>
        <p:spPr>
          <a:xfrm>
            <a:off x="7696200" y="1485900"/>
            <a:ext cx="1303938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Books</a:t>
            </a:r>
            <a:endParaRPr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>
              <a:buSzPts val="2400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Leave No Trace in the Outdoors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BACKPACKER Leave No Trace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Soft Paths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Walking Softly in the Wilderness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Wilderness Ethics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Leave No Trace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Noto Sans Symbols"/>
              <a:buNone/>
            </a:pP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3" name="Google Shape;143;p6" descr="Lntfal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0" y="3581400"/>
            <a:ext cx="10477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 descr="Wilderness_ethic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3581400"/>
            <a:ext cx="11493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 descr="Lnt_backpack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4200" y="1676400"/>
            <a:ext cx="1128713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 descr="Image result for leave no trace in the outdoors, mar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9600" y="1676400"/>
            <a:ext cx="11588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 descr="Image result for soft paths"/>
          <p:cNvPicPr preferRelativeResize="0"/>
          <p:nvPr/>
        </p:nvPicPr>
        <p:blipFill rotWithShape="1">
          <a:blip r:embed="rId7">
            <a:alphaModFix/>
          </a:blip>
          <a:srcRect l="20344" t="3252" r="20344" b="3519"/>
          <a:stretch/>
        </p:blipFill>
        <p:spPr>
          <a:xfrm>
            <a:off x="9525000" y="1676400"/>
            <a:ext cx="11080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 descr="https://p.gr-assets.com/200x200/scale/books/1266591951/2159150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3581400"/>
            <a:ext cx="1157288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Leave No Trace</a:t>
            </a:r>
            <a:endParaRPr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5829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Leave No Trace 101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Leave No Trace Backcountry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Introduction to Effective Communication of Leave No Trace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Leave No Trace Stock Use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PEAK Online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Zero Landfill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Leave No Trace for Elopement Photographers</a:t>
            </a:r>
          </a:p>
          <a:p>
            <a:pPr marL="228600" lvl="0" indent="-228600">
              <a:buSzPts val="2400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Level 2 Instructor Refresher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Teaching Resources Page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1638300" y="365125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from Leave No Trace</a:t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Online Courses</a:t>
            </a:r>
            <a:endParaRPr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80D46-DDF3-95C5-52E5-C2A3FCCED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1485900"/>
            <a:ext cx="4058009" cy="226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F147C-0428-328A-CB2F-F388090CC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3314700"/>
            <a:ext cx="4067536" cy="22664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784</Words>
  <Application>Microsoft Office PowerPoint</Application>
  <PresentationFormat>Widescreen</PresentationFormat>
  <Paragraphs>179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Leave No Trace Resources</vt:lpstr>
      <vt:lpstr>Objectives</vt:lpstr>
      <vt:lpstr>Resources from Leave No Trace</vt:lpstr>
      <vt:lpstr>Resources from Leave No Trace</vt:lpstr>
      <vt:lpstr>Resources from Leave No Trace</vt:lpstr>
      <vt:lpstr>Resources from Leave No Trace</vt:lpstr>
      <vt:lpstr>Resources from Leave No Trace</vt:lpstr>
      <vt:lpstr>Resources from Leave No Trace Online Courses</vt:lpstr>
      <vt:lpstr>Resources from Leave No Trace</vt:lpstr>
      <vt:lpstr>Resources from Scouting America</vt:lpstr>
      <vt:lpstr>Resources from Scouting America</vt:lpstr>
      <vt:lpstr>Resources from Scouting America</vt:lpstr>
      <vt:lpstr>Resources from Scouting America</vt:lpstr>
      <vt:lpstr>Resources from Scouting America</vt:lpstr>
      <vt:lpstr>Resources from Scouting America</vt:lpstr>
      <vt:lpstr>Resources from Scouting America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Josh Lamothe</dc:creator>
  <cp:lastModifiedBy>Suse Bell</cp:lastModifiedBy>
  <cp:revision>9</cp:revision>
  <dcterms:created xsi:type="dcterms:W3CDTF">2018-05-14T22:41:51Z</dcterms:created>
  <dcterms:modified xsi:type="dcterms:W3CDTF">2025-07-25T08:17:05Z</dcterms:modified>
</cp:coreProperties>
</file>